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06" r:id="rId3"/>
    <p:sldId id="607" r:id="rId4"/>
    <p:sldId id="608" r:id="rId5"/>
    <p:sldId id="609" r:id="rId6"/>
    <p:sldId id="610" r:id="rId7"/>
    <p:sldId id="611" r:id="rId8"/>
    <p:sldId id="612" r:id="rId9"/>
    <p:sldId id="559" r:id="rId10"/>
    <p:sldId id="593" r:id="rId11"/>
    <p:sldId id="596" r:id="rId12"/>
    <p:sldId id="598" r:id="rId13"/>
    <p:sldId id="599" r:id="rId14"/>
    <p:sldId id="603" r:id="rId15"/>
    <p:sldId id="604" r:id="rId16"/>
    <p:sldId id="605" r:id="rId17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7" autoAdjust="0"/>
    <p:restoredTop sz="91424" autoAdjust="0"/>
  </p:normalViewPr>
  <p:slideViewPr>
    <p:cSldViewPr>
      <p:cViewPr varScale="1">
        <p:scale>
          <a:sx n="60" d="100"/>
          <a:sy n="60" d="100"/>
        </p:scale>
        <p:origin x="-6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02F32788-6BF4-4B41-B86F-0D17E4A1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9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65F436-30D1-4656-8325-E4E51D3EAF0A}" type="datetimeFigureOut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3563"/>
            <a:ext cx="5486400" cy="41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286347-6107-45A8-AACC-C7767E32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A5F39-FA51-4D87-8542-263E830D123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0292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39060F2-2DC7-4B51-8836-B94B91355340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FED8FE-AACD-42F2-A06C-F09A29A248A7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FDFD2CB-73C3-42E2-95B0-A2A93DB2EACF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6436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9671222-8DA4-4D4C-9A1E-EC3CD7FC404D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A070304-4449-4FEC-85C4-23B57A988D1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FF6A0DC-1A33-4BA1-B543-258D9A1DA9DB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4613" y="87455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566EE07-F60B-451B-B956-C584CAA798F0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016D-299C-44DC-B989-9E7397DA7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F6C7-E0E6-46F5-869F-16765592E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7E03-F599-4A17-8EE7-D947BF34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B56E-B744-450F-ADE8-D01A6DC1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541E-A53B-448A-8254-9B3964FD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918A3-F8EF-4F51-AD9F-23D8E9C9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5375-BB0D-4437-A417-B0899DAC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E1776-2D00-40C6-9F3B-B4ECC76F6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A661-5B49-4683-954C-B59F44A9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E619-1E63-4BFC-A087-B7C36F8C2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E5C0-0102-446F-A531-C691308A1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DA26BB-41AB-40F4-B98B-8D5754A60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Results of Recent Grazing Occultation Observations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76400"/>
            <a:ext cx="8839200" cy="3657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presented</a:t>
            </a:r>
          </a:p>
          <a:p>
            <a:pPr eaLnBrk="1" hangingPunct="1"/>
            <a:r>
              <a:rPr lang="en-US" altLang="en-US" sz="3600" dirty="0" smtClean="0"/>
              <a:t>2014 July 13, UMD Obs., College Park, MD</a:t>
            </a:r>
          </a:p>
          <a:p>
            <a:pPr eaLnBrk="1" hangingPunct="1"/>
            <a:r>
              <a:rPr lang="en-US" altLang="en-US" sz="3600" dirty="0" smtClean="0"/>
              <a:t>32</a:t>
            </a:r>
            <a:r>
              <a:rPr lang="en-US" altLang="en-US" sz="3600" baseline="30000" dirty="0" smtClean="0"/>
              <a:t>nd</a:t>
            </a:r>
            <a:r>
              <a:rPr lang="en-US" altLang="en-US" sz="3600" dirty="0" smtClean="0"/>
              <a:t> Annual IOTA Meeting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3600" dirty="0" smtClean="0"/>
              <a:t>David W. Dunham</a:t>
            </a:r>
            <a:endParaRPr lang="en-US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28600"/>
            <a:ext cx="42703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19400" y="3200400"/>
            <a:ext cx="35052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Eta Geminorum - Graze</a:t>
            </a:r>
          </a:p>
        </p:txBody>
      </p:sp>
      <p:pic>
        <p:nvPicPr>
          <p:cNvPr id="30724" name="Picture 8" descr="cresc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191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MM_DD5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631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5105400" y="533400"/>
            <a:ext cx="1066800" cy="762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945063" y="392113"/>
            <a:ext cx="3048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8" name="TextBox 1"/>
          <p:cNvSpPr txBox="1">
            <a:spLocks noChangeArrowheads="1"/>
          </p:cNvSpPr>
          <p:nvPr/>
        </p:nvSpPr>
        <p:spPr bwMode="auto">
          <a:xfrm>
            <a:off x="6934200" y="381000"/>
            <a:ext cx="2362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Grazing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Occultation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3.5-mag. eta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Geminorum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Arizona,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2011 April 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my first success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with </a:t>
            </a:r>
            <a:r>
              <a:rPr lang="en-US" altLang="en-US" sz="2400" dirty="0" smtClean="0"/>
              <a:t>remote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mini/midi </a:t>
            </a:r>
            <a:r>
              <a:rPr lang="en-US" altLang="en-US" sz="2400" dirty="0"/>
              <a:t>stations (a humiliating defeat, it was machines, 3; humans,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Moon 36%+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Cusp Angle 15N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sz="3600" dirty="0" smtClean="0"/>
              <a:t>Stations on N. 387</a:t>
            </a:r>
            <a:r>
              <a:rPr lang="en-US" altLang="en-US" sz="3600" baseline="30000" dirty="0" smtClean="0"/>
              <a:t>th</a:t>
            </a:r>
            <a:r>
              <a:rPr lang="en-US" altLang="en-US" sz="3600" dirty="0" smtClean="0"/>
              <a:t> Ave., n. of Tonopah, AZ</a:t>
            </a:r>
          </a:p>
        </p:txBody>
      </p:sp>
      <p:pic>
        <p:nvPicPr>
          <p:cNvPr id="31747" name="Picture 5" descr="20110410_etaGem_38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41375"/>
            <a:ext cx="8382000" cy="59340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4267200" y="141605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Oval 8"/>
          <p:cNvSpPr>
            <a:spLocks noChangeArrowheads="1"/>
          </p:cNvSpPr>
          <p:nvPr/>
        </p:nvSpPr>
        <p:spPr bwMode="auto">
          <a:xfrm>
            <a:off x="4267200" y="2209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4267200" y="3581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4176713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4403725" y="1306513"/>
            <a:ext cx="103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FF00"/>
                </a:solidFill>
              </a:rPr>
              <a:t>N. Remote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44799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5318125" y="239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4419600" y="2133600"/>
            <a:ext cx="1441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FF00"/>
                </a:solidFill>
              </a:rPr>
              <a:t>Cen. Remote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4343400" y="350520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FF00"/>
                </a:solidFill>
              </a:rPr>
              <a:t>S. Remote</a:t>
            </a: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3352800" y="275431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Attended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r>
              <a:rPr lang="en-US" altLang="en-US" sz="4000" smtClean="0"/>
              <a:t>Comparison of Kaguya &amp; LRO profiles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5199063" y="639763"/>
            <a:ext cx="39449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Here is a </a:t>
            </a:r>
            <a:r>
              <a:rPr lang="en-US" altLang="en-US" sz="2400" dirty="0" smtClean="0"/>
              <a:t>reduction </a:t>
            </a:r>
            <a:r>
              <a:rPr lang="en-US" altLang="en-US" sz="2400" dirty="0"/>
              <a:t>of observations of the 2011 April 10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eta Geminorum graze by Dr. Mitsuru S</a:t>
            </a:r>
            <a:r>
              <a:rPr lang="en-US" altLang="en-US" sz="2400" dirty="0">
                <a:cs typeface="Times New Roman" pitchFamily="18" charset="0"/>
              </a:rPr>
              <a:t>ôma at the 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Japanese National Observatory. The profiles are close, but LRO’s, with more orbits and points than Kaguya, is more accurate near Axis Angles 14.3 and 15.4.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With multiple stations and LRO data, there are still new things that can be done with grazing occultations!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5122863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525000" cy="990600"/>
          </a:xfrm>
        </p:spPr>
        <p:txBody>
          <a:bodyPr/>
          <a:lstStyle/>
          <a:p>
            <a:r>
              <a:rPr lang="en-US" altLang="en-US" sz="2600" dirty="0" smtClean="0">
                <a:sym typeface="Symbol" pitchFamily="18" charset="2"/>
              </a:rPr>
              <a:t>Graze of 4.9-mag. </a:t>
            </a:r>
            <a:r>
              <a:rPr lang="en-US" altLang="en-US" sz="2600" baseline="30000" dirty="0" smtClean="0">
                <a:sym typeface="Symbol" pitchFamily="18" charset="2"/>
              </a:rPr>
              <a:t>2</a:t>
            </a:r>
            <a:r>
              <a:rPr lang="en-US" altLang="en-US" sz="2600" dirty="0" smtClean="0">
                <a:sym typeface="Symbol" pitchFamily="18" charset="2"/>
              </a:rPr>
              <a:t> Tauri (ZC 628) over Minneapolis, Minn.</a:t>
            </a:r>
            <a:br>
              <a:rPr lang="en-US" altLang="en-US" sz="2600" dirty="0" smtClean="0">
                <a:sym typeface="Symbol" pitchFamily="18" charset="2"/>
              </a:rPr>
            </a:br>
            <a:r>
              <a:rPr lang="en-US" altLang="en-US" sz="2600" dirty="0" smtClean="0">
                <a:sym typeface="Symbol" pitchFamily="18" charset="2"/>
              </a:rPr>
              <a:t>on 2012 Aug. 11, Moon 35%-, CA 2N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638800" y="1189038"/>
            <a:ext cx="3505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</a:rPr>
              <a:t>Produced with Occult 4 &amp;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solidFill>
                  <a:srgbClr val="FF0000"/>
                </a:solidFill>
              </a:rPr>
              <a:t>http://www.timerson.net/iota</a:t>
            </a:r>
            <a:r>
              <a:rPr lang="en-US" altLang="en-US" sz="2200" u="sng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I </a:t>
            </a:r>
            <a:r>
              <a:rPr lang="en-US" altLang="en-US" sz="2000" dirty="0"/>
              <a:t>made plans to observe it from near Grant.  With the small cusp angle, I thought that there would be too much glare to record with midi systems, but I took 2 of them, to try, and 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4-inch SCT’s for attended stations that Joan and I ran.  But like in Arizona, the machines triumphed; it was machines, 2, humans, 0.  Station 3 recorded 6 D’s and 6 R’s; I’ll play the video.</a:t>
            </a:r>
            <a:endParaRPr lang="en-US" altLang="en-US" sz="1800" dirty="0"/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435100"/>
            <a:ext cx="547687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4022725" y="2011363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__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26988" y="5867400"/>
            <a:ext cx="547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Station 4’s single R indicates a south shift of about 200m; we can still determine corrections to stellar proper motions from graze observations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914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2800" b="1" dirty="0" smtClean="0"/>
              <a:t>Google map to plot graze paths &amp; find observing sites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altLang="en-US" sz="3600" smtClean="0"/>
              <a:t>Kaguya profile for graze of 6.2-mag. ZC 798 1</a:t>
            </a:r>
            <a:r>
              <a:rPr lang="en-US" altLang="en-US" sz="3600" smtClean="0">
                <a:sym typeface="Symbol" pitchFamily="18" charset="2"/>
              </a:rPr>
              <a:t> from north cusp of 17% sunlit waning Moon</a:t>
            </a:r>
            <a:r>
              <a:rPr lang="en-US" altLang="en-US" sz="3600" smtClean="0"/>
              <a:t> 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3588"/>
            <a:ext cx="86868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28600" y="12700"/>
            <a:ext cx="871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Locations of our 3 stations for the August 2</a:t>
            </a:r>
            <a:r>
              <a:rPr lang="en-US" altLang="en-US" sz="2000" baseline="30000"/>
              <a:t>nd</a:t>
            </a:r>
            <a:r>
              <a:rPr lang="en-US" altLang="en-US" sz="2000"/>
              <a:t> graze of ZC 798 in the dark parking </a:t>
            </a:r>
          </a:p>
          <a:p>
            <a:pPr algn="ctr" eaLnBrk="1" hangingPunct="1"/>
            <a:r>
              <a:rPr lang="en-US" altLang="en-US" sz="2000"/>
              <a:t>lot of Hanover High School, west of US 301 about 15 miles n.e. of Richmond, VA</a:t>
            </a:r>
          </a:p>
        </p:txBody>
      </p:sp>
    </p:spTree>
    <p:extLst>
      <p:ext uri="{BB962C8B-B14F-4D97-AF65-F5344CB8AC3E}">
        <p14:creationId xmlns:p14="http://schemas.microsoft.com/office/powerpoint/2010/main" val="1473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Videos and 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31520"/>
            <a:ext cx="89915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18" charset="2"/>
              <a:buChar char="·"/>
            </a:pPr>
            <a:r>
              <a:rPr lang="en-US" sz="2800" dirty="0">
                <a:sym typeface="Symbol"/>
              </a:rPr>
              <a:t>V</a:t>
            </a:r>
            <a:r>
              <a:rPr lang="en-US" sz="2800" dirty="0" smtClean="0">
                <a:sym typeface="Symbol"/>
              </a:rPr>
              <a:t>ideo </a:t>
            </a:r>
            <a:r>
              <a:rPr lang="en-US" sz="2800" dirty="0" smtClean="0">
                <a:sym typeface="Symbol"/>
              </a:rPr>
              <a:t>of 2007 June 12 mu </a:t>
            </a:r>
            <a:r>
              <a:rPr lang="en-US" sz="2800" dirty="0" err="1" smtClean="0">
                <a:sym typeface="Symbol"/>
              </a:rPr>
              <a:t>Arietis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graze, 5-in. SCT</a:t>
            </a:r>
            <a:endParaRPr lang="en-US" sz="2800" dirty="0" smtClean="0">
              <a:sym typeface="Symbol"/>
            </a:endParaRPr>
          </a:p>
          <a:p>
            <a:pPr marL="457200" indent="-457200">
              <a:buFont typeface="Symbol" pitchFamily="18" charset="2"/>
              <a:buChar char="·"/>
            </a:pPr>
            <a:r>
              <a:rPr lang="en-US" sz="2800" dirty="0">
                <a:sym typeface="Symbol"/>
              </a:rPr>
              <a:t>V</a:t>
            </a:r>
            <a:r>
              <a:rPr lang="en-US" sz="2800" dirty="0" smtClean="0">
                <a:sym typeface="Symbol"/>
              </a:rPr>
              <a:t>ideo </a:t>
            </a:r>
            <a:r>
              <a:rPr lang="en-US" sz="2800" dirty="0" smtClean="0">
                <a:sym typeface="Symbol"/>
              </a:rPr>
              <a:t>of 2011 April 10 eta Gem graze, s. sta</a:t>
            </a:r>
            <a:r>
              <a:rPr lang="en-US" sz="2800" dirty="0" smtClean="0">
                <a:sym typeface="Symbol"/>
              </a:rPr>
              <a:t>., 80mm midi</a:t>
            </a:r>
            <a:endParaRPr lang="en-US" sz="2800" dirty="0" smtClean="0">
              <a:sym typeface="Symbol"/>
            </a:endParaRPr>
          </a:p>
          <a:p>
            <a:pPr marL="457200" indent="-457200">
              <a:buFont typeface="Symbol" pitchFamily="18" charset="2"/>
              <a:buChar char="·"/>
            </a:pPr>
            <a:r>
              <a:rPr lang="en-US" sz="2800" dirty="0" smtClean="0">
                <a:sym typeface="Symbol"/>
              </a:rPr>
              <a:t>I know of no grazes observed in the USA since the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2013 Aug. graze, except for a couple observed in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n. Calif. (R. </a:t>
            </a:r>
            <a:r>
              <a:rPr lang="en-US" sz="2800" dirty="0" err="1" smtClean="0">
                <a:sym typeface="Symbol"/>
              </a:rPr>
              <a:t>Nolthenius</a:t>
            </a:r>
            <a:r>
              <a:rPr lang="en-US" sz="2800" dirty="0" smtClean="0">
                <a:sym typeface="Symbol"/>
              </a:rPr>
              <a:t>, T. Swift, D. </a:t>
            </a:r>
            <a:r>
              <a:rPr lang="en-US" sz="2800" dirty="0" err="1" smtClean="0">
                <a:sym typeface="Symbol"/>
              </a:rPr>
              <a:t>Breit</a:t>
            </a:r>
            <a:r>
              <a:rPr lang="en-US" sz="2800" dirty="0" smtClean="0">
                <a:sym typeface="Symbol"/>
              </a:rPr>
              <a:t>)</a:t>
            </a:r>
          </a:p>
          <a:p>
            <a:pPr marL="457200" indent="-457200">
              <a:buFont typeface="Symbol" pitchFamily="18" charset="2"/>
              <a:buChar char="·"/>
            </a:pPr>
            <a:r>
              <a:rPr lang="en-US" sz="2800" dirty="0" smtClean="0">
                <a:sym typeface="Symbol"/>
              </a:rPr>
              <a:t>Grazes are useful for proper motion studies, and for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resolving close doubles better than total </a:t>
            </a:r>
            <a:r>
              <a:rPr lang="en-US" sz="2800" dirty="0" err="1" smtClean="0">
                <a:sym typeface="Symbol"/>
              </a:rPr>
              <a:t>occ’ns</a:t>
            </a:r>
            <a:r>
              <a:rPr lang="en-US" sz="2800" dirty="0" smtClean="0">
                <a:sym typeface="Symbol"/>
              </a:rPr>
              <a:t>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(due to grazing geometry, &amp; multiple PA’s)</a:t>
            </a:r>
          </a:p>
          <a:p>
            <a:pPr marL="457200" indent="-457200">
              <a:buFont typeface="Symbol" pitchFamily="18" charset="2"/>
              <a:buChar char="·"/>
            </a:pPr>
            <a:r>
              <a:rPr lang="en-US" sz="2800" dirty="0" smtClean="0">
                <a:sym typeface="Symbol"/>
              </a:rPr>
              <a:t>Grazes provide good practice for mobile observation,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a capability valuable for increasing your number of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positive asteroidal occultations (travel towards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central line for higher event probability, and to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better fill gaps of observers at fixed sites)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91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0"/>
            <a:ext cx="8534400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Maps for the grazing occultation of </a:t>
            </a:r>
            <a:r>
              <a:rPr lang="en-US" altLang="en-US" dirty="0" smtClean="0">
                <a:sym typeface="Symbol" pitchFamily="18" charset="2"/>
              </a:rPr>
              <a:t>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Arietis</a:t>
            </a:r>
            <a:r>
              <a:rPr lang="en-US" altLang="en-US" dirty="0" smtClean="0"/>
              <a:t> on 2007 June 12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752600"/>
            <a:ext cx="8534400" cy="3886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Showing locations of the expeditions, and of the observers at the expedition near Hockley, Texas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I independently discovered the close duplicity of this star during a graze over the s. suburbs of St. Louis in Jan. 1969. A month earlier, unknown to me until a year later, Christian de </a:t>
            </a:r>
            <a:r>
              <a:rPr lang="en-US" altLang="en-US" dirty="0" err="1" smtClean="0">
                <a:sym typeface="Symbol" pitchFamily="18" charset="2"/>
              </a:rPr>
              <a:t>Vegt</a:t>
            </a:r>
            <a:r>
              <a:rPr lang="en-US" altLang="en-US" dirty="0" smtClean="0">
                <a:sym typeface="Symbol" pitchFamily="18" charset="2"/>
              </a:rPr>
              <a:t> discovered the duplicity during a photoelectric recording of a total occultation from Hamburg Observatory. In mid 2007, the stars were near </a:t>
            </a:r>
            <a:r>
              <a:rPr lang="en-US" altLang="en-US" dirty="0" err="1" smtClean="0">
                <a:sym typeface="Symbol" pitchFamily="18" charset="2"/>
              </a:rPr>
              <a:t>periastron</a:t>
            </a:r>
            <a:r>
              <a:rPr lang="en-US" altLang="en-US" dirty="0" smtClean="0">
                <a:sym typeface="Symbol" pitchFamily="18" charset="2"/>
              </a:rPr>
              <a:t> and so more difficult to resolve. </a:t>
            </a:r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82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Path across Texas; </a:t>
            </a:r>
            <a:br>
              <a:rPr lang="en-US" altLang="en-US" sz="2800" smtClean="0"/>
            </a:br>
            <a:r>
              <a:rPr lang="en-US" altLang="en-US" sz="2800" smtClean="0"/>
              <a:t>total occultation is south of path</a:t>
            </a:r>
          </a:p>
        </p:txBody>
      </p:sp>
      <p:pic>
        <p:nvPicPr>
          <p:cNvPr id="141315" name="Picture 3" descr="muaritx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08050"/>
            <a:ext cx="8839200" cy="5908675"/>
          </a:xfrm>
          <a:noFill/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352800" y="2903538"/>
            <a:ext cx="207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Our expedition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143000" y="4800600"/>
            <a:ext cx="161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Rick </a:t>
            </a:r>
            <a:r>
              <a:rPr lang="en-US" altLang="en-US" sz="12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eaLnBrk="1" hangingPunct="1"/>
            <a:r>
              <a:rPr lang="en-US" altLang="en-US" sz="1200" b="1">
                <a:solidFill>
                  <a:srgbClr val="FF0000"/>
                </a:solidFill>
                <a:latin typeface="Arial" charset="0"/>
              </a:rPr>
              <a:t>Frankenberger</a:t>
            </a:r>
          </a:p>
        </p:txBody>
      </p:sp>
    </p:spTree>
    <p:extLst>
      <p:ext uri="{BB962C8B-B14F-4D97-AF65-F5344CB8AC3E}">
        <p14:creationId xmlns:p14="http://schemas.microsoft.com/office/powerpoint/2010/main" val="2038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Path near Waller &amp; Hockley, Texas (US 290 area)</a:t>
            </a:r>
          </a:p>
        </p:txBody>
      </p:sp>
      <p:pic>
        <p:nvPicPr>
          <p:cNvPr id="143363" name="Picture 3" descr="muariwm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33400"/>
            <a:ext cx="8839200" cy="5686425"/>
          </a:xfrm>
          <a:noFill/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775325" y="52943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charset="0"/>
              </a:rPr>
              <a:t>Hockley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705600" y="1331913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6705600" y="1836738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meet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879725" y="628491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charset="0"/>
              </a:rPr>
              <a:t>Offsets are -0.7 and -1.7</a:t>
            </a:r>
          </a:p>
        </p:txBody>
      </p:sp>
      <p:sp>
        <p:nvSpPr>
          <p:cNvPr id="143368" name="AutoShape 8"/>
          <p:cNvSpPr>
            <a:spLocks/>
          </p:cNvSpPr>
          <p:nvPr/>
        </p:nvSpPr>
        <p:spPr bwMode="auto">
          <a:xfrm>
            <a:off x="5257800" y="1143000"/>
            <a:ext cx="2362200" cy="1447800"/>
          </a:xfrm>
          <a:prstGeom prst="borderCallout1">
            <a:avLst>
              <a:gd name="adj1" fmla="val 65792"/>
              <a:gd name="adj2" fmla="val 58065"/>
              <a:gd name="adj3" fmla="val 65792"/>
              <a:gd name="adj4" fmla="val 58065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5105400" y="2624138"/>
            <a:ext cx="180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Area shown in detail</a:t>
            </a:r>
          </a:p>
          <a:p>
            <a:pPr eaLnBrk="1" hangingPunct="1"/>
            <a:r>
              <a:rPr lang="en-US" altLang="en-US" sz="1200" b="1">
                <a:latin typeface="Arial" charset="0"/>
              </a:rPr>
              <a:t>in next slide</a:t>
            </a:r>
          </a:p>
        </p:txBody>
      </p:sp>
    </p:spTree>
    <p:extLst>
      <p:ext uri="{BB962C8B-B14F-4D97-AF65-F5344CB8AC3E}">
        <p14:creationId xmlns:p14="http://schemas.microsoft.com/office/powerpoint/2010/main" val="3298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Details of Hegar Rd./Imhof Rd. sites used n. of Hockley, Texas</a:t>
            </a:r>
          </a:p>
        </p:txBody>
      </p:sp>
      <p:pic>
        <p:nvPicPr>
          <p:cNvPr id="145411" name="Picture 3" descr="muariw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17525"/>
            <a:ext cx="8610600" cy="5922963"/>
          </a:xfrm>
          <a:noFill/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400800" y="4495800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met</a:t>
            </a:r>
          </a:p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086600" y="3429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  <a:sym typeface="Symbol" pitchFamily="18" charset="2"/>
              </a:rPr>
              <a:t></a:t>
            </a:r>
            <a:r>
              <a:rPr lang="en-US" altLang="en-US" sz="1200" b="1">
                <a:latin typeface="Arial" charset="0"/>
              </a:rPr>
              <a:t>R. Sandy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613525" y="719138"/>
            <a:ext cx="904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R. Nugent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6613525" y="2166938"/>
            <a:ext cx="79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P. Maley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689725" y="2624138"/>
            <a:ext cx="2098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Dunham N. remote/Cudnik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689725" y="3005138"/>
            <a:ext cx="1463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D. Dunham visual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089525" y="2133600"/>
            <a:ext cx="1138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  <a:sym typeface="Symbol" pitchFamily="18" charset="2"/>
              </a:rPr>
              <a:t></a:t>
            </a:r>
            <a:r>
              <a:rPr lang="en-US" altLang="en-US" sz="1200" b="1">
                <a:latin typeface="Arial" charset="0"/>
              </a:rPr>
              <a:t>D. Clark (2)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5715000" y="4724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Arial" charset="0"/>
              </a:rPr>
              <a:t>D. </a:t>
            </a:r>
            <a:r>
              <a:rPr lang="en-US" altLang="en-US" sz="1200" b="1">
                <a:latin typeface="Arial" charset="0"/>
                <a:sym typeface="Symbol" pitchFamily="18" charset="2"/>
              </a:rPr>
              <a:t></a:t>
            </a:r>
          </a:p>
          <a:p>
            <a:pPr algn="ctr" eaLnBrk="1" hangingPunct="1"/>
            <a:r>
              <a:rPr lang="en-US" altLang="en-US" sz="1200" b="1">
                <a:latin typeface="Arial" charset="0"/>
              </a:rPr>
              <a:t>Stockbauer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876800" y="5181600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charset="0"/>
              </a:rPr>
              <a:t>D. Dunham S. remote</a:t>
            </a:r>
            <a:r>
              <a:rPr lang="en-US" altLang="en-US" sz="1200" b="1">
                <a:latin typeface="Arial" charset="0"/>
                <a:sym typeface="Symbol" pitchFamily="18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1210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524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561975" y="19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7460" name="Picture 5" descr="dwdno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938"/>
            <a:ext cx="8763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Light curve from Bob Sandy’s video recording of the 2007 June 12</a:t>
            </a:r>
            <a:r>
              <a:rPr lang="en-US" altLang="en-US" sz="2800" baseline="30000" smtClean="0"/>
              <a:t>th </a:t>
            </a:r>
            <a:r>
              <a:rPr lang="en-US" altLang="en-US" sz="2800" smtClean="0"/>
              <a:t>grazing occultation of </a:t>
            </a:r>
            <a:r>
              <a:rPr lang="en-US" altLang="en-US" sz="2800" smtClean="0">
                <a:sym typeface="Symbol" pitchFamily="18" charset="2"/>
              </a:rPr>
              <a:t> Arietis</a:t>
            </a:r>
            <a:r>
              <a:rPr lang="en-US" altLang="en-US" smtClean="0"/>
              <a:t> 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561975" y="19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9508" name="Picture 5" descr="muar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138"/>
            <a:ext cx="91440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muaril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8763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1050925" y="422275"/>
            <a:ext cx="719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Reduction Profile of Grazing Occultation of the Double </a:t>
            </a:r>
          </a:p>
          <a:p>
            <a:pPr eaLnBrk="1" hangingPunct="1"/>
            <a:r>
              <a:rPr lang="en-US" altLang="en-US"/>
              <a:t>Star </a:t>
            </a:r>
            <a:r>
              <a:rPr lang="en-US" altLang="en-US">
                <a:sym typeface="Symbol" pitchFamily="18" charset="2"/>
              </a:rPr>
              <a:t> Arietis (ZC 399) observed in Texas and Louisiana,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2007 June 12</a:t>
            </a:r>
          </a:p>
        </p:txBody>
      </p:sp>
    </p:spTree>
    <p:extLst>
      <p:ext uri="{BB962C8B-B14F-4D97-AF65-F5344CB8AC3E}">
        <p14:creationId xmlns:p14="http://schemas.microsoft.com/office/powerpoint/2010/main" val="36884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r>
              <a:rPr lang="en-US" altLang="en-US" sz="4000" smtClean="0"/>
              <a:t>Mighty Midi – Orion 80mm short tube</a:t>
            </a:r>
          </a:p>
        </p:txBody>
      </p:sp>
      <p:pic>
        <p:nvPicPr>
          <p:cNvPr id="29699" name="Picture 5" descr="MM_DD5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2000"/>
            <a:ext cx="4079875" cy="6096000"/>
          </a:xfrm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562601" y="639763"/>
            <a:ext cx="3429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 record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occultations of stars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to mag. 11.0, even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mag. 11.3 under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good conditions; these work </a:t>
            </a:r>
            <a:r>
              <a:rPr lang="en-US" altLang="en-US" sz="2400" dirty="0" smtClean="0"/>
              <a:t>well </a:t>
            </a:r>
            <a:r>
              <a:rPr lang="en-US" altLang="en-US" sz="2400" dirty="0"/>
              <a:t>for </a:t>
            </a:r>
            <a:r>
              <a:rPr lang="en-US" altLang="en-US" sz="2400" dirty="0" smtClean="0"/>
              <a:t>grazes, too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use visual finder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scope and $60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Quantanray tripod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while scotty uses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mighty mini video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as the finder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MX-350 tripod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(not as sturdy as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Quantanray)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719</Words>
  <Application>Microsoft Office PowerPoint</Application>
  <PresentationFormat>On-screen Show (4:3)</PresentationFormat>
  <Paragraphs>108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 Results of Recent Grazing Occultation Observations  </vt:lpstr>
      <vt:lpstr>Maps for the grazing occultation of  Arietis on 2007 June 12</vt:lpstr>
      <vt:lpstr>Path across Texas;  total occultation is south of path</vt:lpstr>
      <vt:lpstr>Path near Waller &amp; Hockley, Texas (US 290 area)</vt:lpstr>
      <vt:lpstr>Details of Hegar Rd./Imhof Rd. sites used n. of Hockley, Texas</vt:lpstr>
      <vt:lpstr>PowerPoint Presentation</vt:lpstr>
      <vt:lpstr>Light curve from Bob Sandy’s video recording of the 2007 June 12th grazing occultation of  Arietis </vt:lpstr>
      <vt:lpstr>PowerPoint Presentation</vt:lpstr>
      <vt:lpstr>Mighty Midi – Orion 80mm short tube</vt:lpstr>
      <vt:lpstr>PowerPoint Presentation</vt:lpstr>
      <vt:lpstr>Stations on N. 387th Ave., n. of Tonopah, AZ</vt:lpstr>
      <vt:lpstr>Comparison of Kaguya &amp; LRO profiles</vt:lpstr>
      <vt:lpstr>Graze of 4.9-mag. 2 Tauri (ZC 628) over Minneapolis, Minn. on 2012 Aug. 11, Moon 35%-, CA 2N</vt:lpstr>
      <vt:lpstr>Kaguya profile for graze of 6.2-mag. ZC 798 1 from north cusp of 17% sunlit waning Moon </vt:lpstr>
      <vt:lpstr>PowerPoint Presentation</vt:lpstr>
      <vt:lpstr>Videos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Occultations with Video</dc:title>
  <dc:creator>David</dc:creator>
  <cp:lastModifiedBy>Dav</cp:lastModifiedBy>
  <cp:revision>122</cp:revision>
  <dcterms:created xsi:type="dcterms:W3CDTF">2002-06-13T00:17:46Z</dcterms:created>
  <dcterms:modified xsi:type="dcterms:W3CDTF">2014-07-13T04:09:17Z</dcterms:modified>
</cp:coreProperties>
</file>